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sldIdLst>
    <p:sldId id="263" r:id="rId2"/>
    <p:sldId id="264" r:id="rId3"/>
    <p:sldId id="269" r:id="rId4"/>
    <p:sldId id="265" r:id="rId5"/>
    <p:sldId id="266" r:id="rId6"/>
    <p:sldId id="270" r:id="rId7"/>
    <p:sldId id="275" r:id="rId8"/>
    <p:sldId id="276" r:id="rId9"/>
    <p:sldId id="267" r:id="rId10"/>
    <p:sldId id="268" r:id="rId11"/>
    <p:sldId id="271" r:id="rId12"/>
    <p:sldId id="277" r:id="rId13"/>
    <p:sldId id="278" r:id="rId14"/>
    <p:sldId id="279" r:id="rId15"/>
    <p:sldId id="280" r:id="rId1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340" y="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7B618F-392D-4B95-8459-2DF26B482C96}" type="datetimeFigureOut">
              <a:rPr lang="es-ES" smtClean="0"/>
              <a:pPr/>
              <a:t>31/10/2017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26F70C-5342-4F98-86C5-007E7CCD22D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4820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F3BB4-32D9-41C3-AFCC-B1F12573A207}" type="datetime1">
              <a:rPr lang="es-ES" smtClean="0"/>
              <a:pPr/>
              <a:t>31/10/2017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BD777-B2EA-461D-8346-D09EBD9DA7B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0550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C1FCA-5C19-44F4-95D4-D9939D8C7C26}" type="datetime1">
              <a:rPr lang="es-ES" smtClean="0"/>
              <a:pPr/>
              <a:t>31/10/2017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BD777-B2EA-461D-8346-D09EBD9DA7B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3827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0BC22-E047-4675-B4BA-8073E625ED5E}" type="datetime1">
              <a:rPr lang="es-ES" smtClean="0"/>
              <a:pPr/>
              <a:t>31/10/2017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BD777-B2EA-461D-8346-D09EBD9DA7B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14289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CDC00-1C78-4622-B023-D358A7224543}" type="datetime1">
              <a:rPr lang="es-ES" smtClean="0"/>
              <a:pPr/>
              <a:t>31/10/2017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BD777-B2EA-461D-8346-D09EBD9DA7B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954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E6E51-D740-4480-9153-4372C53643B9}" type="datetime1">
              <a:rPr lang="es-ES" smtClean="0"/>
              <a:pPr/>
              <a:t>31/10/2017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BD777-B2EA-461D-8346-D09EBD9DA7B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6907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72D2-04DE-482A-B060-0635C3EF1585}" type="datetime1">
              <a:rPr lang="es-ES" smtClean="0"/>
              <a:pPr/>
              <a:t>31/10/2017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BD777-B2EA-461D-8346-D09EBD9DA7B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3929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229B6-94CC-4C8F-93D4-5157CAD6ADEC}" type="datetime1">
              <a:rPr lang="es-ES" smtClean="0"/>
              <a:pPr/>
              <a:t>31/10/2017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BD777-B2EA-461D-8346-D09EBD9DA7B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2885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575FC-78AB-485E-9647-B6177E0E7BF9}" type="datetime1">
              <a:rPr lang="es-ES" smtClean="0"/>
              <a:pPr/>
              <a:t>31/10/2017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BD777-B2EA-461D-8346-D09EBD9DA7B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8877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2416C-990D-44E0-88A8-26DAFF5910D6}" type="datetime1">
              <a:rPr lang="es-ES" smtClean="0"/>
              <a:pPr/>
              <a:t>31/10/2017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BD777-B2EA-461D-8346-D09EBD9DA7B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7631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10182-0A58-4A2C-A345-AB5A3C606CDD}" type="datetime1">
              <a:rPr lang="es-ES" smtClean="0"/>
              <a:pPr/>
              <a:t>31/10/2017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BD777-B2EA-461D-8346-D09EBD9DA7B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6814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99AEB-6011-42AB-8DED-7749ADB9A1A9}" type="datetime1">
              <a:rPr lang="es-ES" smtClean="0"/>
              <a:pPr/>
              <a:t>31/10/2017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BD777-B2EA-461D-8346-D09EBD9DA7B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066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35000"/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BC5C5-F39E-45F9-BEFB-34EF08EBFC57}" type="datetime1">
              <a:rPr lang="es-ES" smtClean="0"/>
              <a:pPr/>
              <a:t>31/10/2017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FBD777-B2EA-461D-8346-D09EBD9DA7B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940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23528" y="1772816"/>
            <a:ext cx="8568952" cy="1944216"/>
          </a:xfrm>
          <a:solidFill>
            <a:srgbClr val="00B050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s-ES" sz="4800" b="1" dirty="0"/>
              <a:t>INTERCAMBIO ESCOLAR </a:t>
            </a:r>
            <a:br>
              <a:rPr lang="es-ES" sz="4800" b="1" dirty="0"/>
            </a:br>
            <a:r>
              <a:rPr lang="es-ES" b="1" dirty="0"/>
              <a:t>IES Ramón y Cajal – </a:t>
            </a:r>
            <a:r>
              <a:rPr lang="es-ES" b="1" dirty="0" err="1"/>
              <a:t>Lycée</a:t>
            </a:r>
            <a:r>
              <a:rPr lang="es-ES" b="1" dirty="0"/>
              <a:t> </a:t>
            </a:r>
            <a:r>
              <a:rPr lang="es-ES" b="1" dirty="0" err="1"/>
              <a:t>Malherbe</a:t>
            </a:r>
            <a:endParaRPr lang="es-ES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-82058" y="791859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IES Ramón y Cajal</a:t>
            </a:r>
          </a:p>
          <a:p>
            <a:pPr algn="ctr"/>
            <a:r>
              <a:rPr lang="es-ES" sz="900" b="1" dirty="0"/>
              <a:t>( ALBACETE)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8112065" y="778179"/>
            <a:ext cx="1056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 err="1"/>
              <a:t>Lycée</a:t>
            </a:r>
            <a:r>
              <a:rPr lang="es-ES" sz="900" b="1" dirty="0"/>
              <a:t> </a:t>
            </a:r>
            <a:r>
              <a:rPr lang="es-ES" sz="900" b="1" dirty="0" err="1"/>
              <a:t>Malherbe</a:t>
            </a:r>
            <a:endParaRPr lang="es-ES" sz="900" b="1" dirty="0"/>
          </a:p>
          <a:p>
            <a:pPr algn="ctr"/>
            <a:r>
              <a:rPr lang="es-ES" sz="900" b="1" dirty="0"/>
              <a:t>(CAEN)</a:t>
            </a:r>
          </a:p>
        </p:txBody>
      </p:sp>
      <p:sp>
        <p:nvSpPr>
          <p:cNvPr id="9" name="8 Rectángulo redondeado"/>
          <p:cNvSpPr/>
          <p:nvPr/>
        </p:nvSpPr>
        <p:spPr>
          <a:xfrm>
            <a:off x="5220072" y="5085184"/>
            <a:ext cx="2664296" cy="720080"/>
          </a:xfrm>
          <a:prstGeom prst="round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es-ES" sz="2500" b="1" dirty="0"/>
              <a:t>CURSO 2017-2018</a:t>
            </a:r>
          </a:p>
        </p:txBody>
      </p:sp>
      <p:pic>
        <p:nvPicPr>
          <p:cNvPr id="10" name="9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69" y="15998"/>
            <a:ext cx="797074" cy="797074"/>
          </a:xfrm>
          <a:prstGeom prst="rect">
            <a:avLst/>
          </a:prstGeom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953" y="0"/>
            <a:ext cx="782525" cy="78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349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9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69" y="15998"/>
            <a:ext cx="797074" cy="797074"/>
          </a:xfrm>
          <a:prstGeom prst="rect">
            <a:avLst/>
          </a:prstGeom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953" y="0"/>
            <a:ext cx="782525" cy="782525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1953784" y="130302"/>
            <a:ext cx="6074599" cy="461665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/>
              <a:t>PROGRAMA ÉCHANGE CURSO 2017-2018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2555776" y="676442"/>
            <a:ext cx="4176464" cy="461665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/>
              <a:t>FECHAS DE REALIZACIÓN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516779" y="1268760"/>
            <a:ext cx="825445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400" dirty="0"/>
              <a:t>Los alumnos españoles y sus dos profesoras, viajarán a Caen </a:t>
            </a:r>
            <a:r>
              <a:rPr lang="es-ES" sz="2400" b="1" u="sng" dirty="0"/>
              <a:t>del  16  AL 22 DE MARZO de 2018. </a:t>
            </a:r>
            <a:endParaRPr lang="es-ES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400" dirty="0"/>
              <a:t>El trayecto hasta Caen se realizará en autobús hasta Madrid o Valencia ( estamos buscando los presupuestos más económicos) hasta París. En París nos recogerán los alumnos franceses y sus profesoras y haremos un pequeño recorrido de la ciudad. Posteriormente, nos desplazaremos todos juntos en un autobús hasta CAEN</a:t>
            </a:r>
          </a:p>
          <a:p>
            <a:pPr algn="just"/>
            <a:r>
              <a:rPr lang="es-ES" sz="2400" dirty="0"/>
              <a:t>		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-82058" y="791859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IES Ramón y Cajal</a:t>
            </a:r>
          </a:p>
          <a:p>
            <a:pPr algn="ctr"/>
            <a:r>
              <a:rPr lang="es-ES" sz="900" b="1" dirty="0"/>
              <a:t>( ALBACETE)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8112065" y="778179"/>
            <a:ext cx="1056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 err="1"/>
              <a:t>Lycée</a:t>
            </a:r>
            <a:r>
              <a:rPr lang="es-ES" sz="900" b="1" dirty="0"/>
              <a:t> </a:t>
            </a:r>
            <a:r>
              <a:rPr lang="es-ES" sz="900" b="1" dirty="0" err="1"/>
              <a:t>Malherbe</a:t>
            </a:r>
            <a:endParaRPr lang="es-ES" sz="900" b="1" dirty="0"/>
          </a:p>
          <a:p>
            <a:pPr algn="ctr"/>
            <a:r>
              <a:rPr lang="es-ES" sz="900" b="1" dirty="0"/>
              <a:t>(CAEN)</a:t>
            </a:r>
          </a:p>
        </p:txBody>
      </p:sp>
    </p:spTree>
    <p:extLst>
      <p:ext uri="{BB962C8B-B14F-4D97-AF65-F5344CB8AC3E}">
        <p14:creationId xmlns:p14="http://schemas.microsoft.com/office/powerpoint/2010/main" val="2214828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9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69" y="15998"/>
            <a:ext cx="797074" cy="797074"/>
          </a:xfrm>
          <a:prstGeom prst="rect">
            <a:avLst/>
          </a:prstGeom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953" y="0"/>
            <a:ext cx="782525" cy="782525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1953784" y="130302"/>
            <a:ext cx="6074599" cy="461665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/>
              <a:t>PROGRAMA ÉCHANGE CURSO 2017-2018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2506807" y="676442"/>
            <a:ext cx="4968552" cy="461665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/>
              <a:t>PRESUPUESTO DE LA ACTIVIDAD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503459" y="1138683"/>
            <a:ext cx="8254458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3200" b="1" dirty="0"/>
              <a:t>El precio total </a:t>
            </a:r>
            <a:r>
              <a:rPr lang="es-ES" sz="3200" b="1" u="sng" dirty="0"/>
              <a:t>APROXIMADO</a:t>
            </a:r>
            <a:r>
              <a:rPr lang="es-ES" sz="3200" b="1" dirty="0"/>
              <a:t> de 360 € por alumno e incluye:</a:t>
            </a:r>
          </a:p>
          <a:p>
            <a:pPr marL="800100" indent="-342900" algn="just">
              <a:buFont typeface="Wingdings" panose="05000000000000000000" pitchFamily="2" charset="2"/>
              <a:buChar char="ü"/>
            </a:pPr>
            <a:r>
              <a:rPr lang="es-ES" sz="2200" b="1" dirty="0"/>
              <a:t>Autobús, ida y vuelta</a:t>
            </a:r>
          </a:p>
          <a:p>
            <a:pPr marL="800100" indent="-342900" algn="just">
              <a:buFont typeface="Wingdings" panose="05000000000000000000" pitchFamily="2" charset="2"/>
              <a:buChar char="ü"/>
            </a:pPr>
            <a:r>
              <a:rPr lang="es-ES" sz="2200" b="1" dirty="0"/>
              <a:t>Billete de avión</a:t>
            </a:r>
          </a:p>
          <a:p>
            <a:pPr marL="800100" indent="-342900" algn="just">
              <a:buFont typeface="Wingdings" panose="05000000000000000000" pitchFamily="2" charset="2"/>
              <a:buChar char="ü"/>
            </a:pPr>
            <a:r>
              <a:rPr lang="es-ES" sz="2200" b="1" dirty="0"/>
              <a:t>Tasas aéreas (sujetas a posibles modificaciones por parte de la compañía aérea)</a:t>
            </a:r>
          </a:p>
          <a:p>
            <a:pPr marL="800100" indent="-342900" algn="just">
              <a:buFont typeface="Wingdings" panose="05000000000000000000" pitchFamily="2" charset="2"/>
              <a:buChar char="ü"/>
            </a:pPr>
            <a:r>
              <a:rPr lang="es-ES" sz="2200" b="1" dirty="0"/>
              <a:t>Tarjetas de embarque por anticipado</a:t>
            </a:r>
          </a:p>
          <a:p>
            <a:pPr marL="800100" indent="-342900" algn="just">
              <a:buFont typeface="Wingdings" panose="05000000000000000000" pitchFamily="2" charset="2"/>
              <a:buChar char="ü"/>
            </a:pPr>
            <a:r>
              <a:rPr lang="es-ES" sz="2200" b="1" dirty="0"/>
              <a:t>Una maleta facturada, </a:t>
            </a:r>
            <a:r>
              <a:rPr lang="es-ES" sz="2200" b="1" u="sng" dirty="0"/>
              <a:t>MÁXIMO 23 </a:t>
            </a:r>
            <a:r>
              <a:rPr lang="es-ES" sz="2200" b="1" u="sng" dirty="0" err="1"/>
              <a:t>kgs</a:t>
            </a:r>
            <a:endParaRPr lang="es-ES" sz="2200" b="1" u="sng" dirty="0"/>
          </a:p>
          <a:p>
            <a:pPr marL="800100" indent="-342900" algn="just">
              <a:buFont typeface="Wingdings" panose="05000000000000000000" pitchFamily="2" charset="2"/>
              <a:buChar char="ü"/>
            </a:pPr>
            <a:r>
              <a:rPr lang="es-ES" sz="2200" b="1" dirty="0"/>
              <a:t>Una maleta de mano</a:t>
            </a:r>
          </a:p>
          <a:p>
            <a:pPr marL="800100" indent="-342900" algn="just">
              <a:buFont typeface="Wingdings" panose="05000000000000000000" pitchFamily="2" charset="2"/>
              <a:buChar char="ü"/>
            </a:pPr>
            <a:r>
              <a:rPr lang="es-ES" sz="2200" b="1" dirty="0"/>
              <a:t>Seguro de viaje durante todo el intercambio</a:t>
            </a:r>
          </a:p>
          <a:p>
            <a:pPr marL="800100" indent="-342900" algn="just">
              <a:buFont typeface="Wingdings" panose="05000000000000000000" pitchFamily="2" charset="2"/>
              <a:buChar char="ü"/>
            </a:pPr>
            <a:r>
              <a:rPr lang="es-ES" sz="2200" b="1" dirty="0"/>
              <a:t>Todos los gastos de viaje y entradas asociados a las excursiones que se realicen en España</a:t>
            </a:r>
          </a:p>
          <a:p>
            <a:pPr marL="800100" indent="-342900" algn="just">
              <a:buFont typeface="Wingdings" panose="05000000000000000000" pitchFamily="2" charset="2"/>
              <a:buChar char="ü"/>
            </a:pPr>
            <a:r>
              <a:rPr lang="es-ES" sz="2200" b="1" dirty="0"/>
              <a:t>Los gastos en Francia correrán a cuenta de los alumnos franceses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-82058" y="791859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IES Ramón y Cajal</a:t>
            </a:r>
          </a:p>
          <a:p>
            <a:pPr algn="ctr"/>
            <a:r>
              <a:rPr lang="es-ES" sz="900" b="1" dirty="0"/>
              <a:t>( ALBACETE)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8112065" y="778179"/>
            <a:ext cx="1056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 err="1"/>
              <a:t>Lycée</a:t>
            </a:r>
            <a:r>
              <a:rPr lang="es-ES" sz="900" b="1" dirty="0"/>
              <a:t> </a:t>
            </a:r>
            <a:r>
              <a:rPr lang="es-ES" sz="900" b="1" dirty="0" err="1"/>
              <a:t>Malherbe</a:t>
            </a:r>
            <a:endParaRPr lang="es-ES" sz="900" b="1" dirty="0"/>
          </a:p>
          <a:p>
            <a:pPr algn="ctr"/>
            <a:r>
              <a:rPr lang="es-ES" sz="900" b="1" dirty="0"/>
              <a:t>(CAEN)</a:t>
            </a:r>
          </a:p>
        </p:txBody>
      </p:sp>
    </p:spTree>
    <p:extLst>
      <p:ext uri="{BB962C8B-B14F-4D97-AF65-F5344CB8AC3E}">
        <p14:creationId xmlns:p14="http://schemas.microsoft.com/office/powerpoint/2010/main" val="156596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9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69" y="15998"/>
            <a:ext cx="797074" cy="797074"/>
          </a:xfrm>
          <a:prstGeom prst="rect">
            <a:avLst/>
          </a:prstGeom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953" y="0"/>
            <a:ext cx="782525" cy="782525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1953784" y="130302"/>
            <a:ext cx="6074599" cy="461665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/>
              <a:t>PROGRAMA ÉCHANGE CURSO 2017-2018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2506807" y="791858"/>
            <a:ext cx="4968552" cy="461665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/>
              <a:t>FORMA DE PAGO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494006" y="1316758"/>
            <a:ext cx="8254458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3200" b="1" dirty="0"/>
              <a:t>El precio anterior se pagará en 3 plazos:</a:t>
            </a:r>
          </a:p>
          <a:p>
            <a:pPr algn="just"/>
            <a:endParaRPr lang="es-ES" sz="3200" b="1" dirty="0"/>
          </a:p>
          <a:p>
            <a:pPr marL="803275" indent="-457200" algn="just">
              <a:buFont typeface="Wingdings" panose="05000000000000000000" pitchFamily="2" charset="2"/>
              <a:buChar char="ü"/>
            </a:pPr>
            <a:r>
              <a:rPr lang="es-ES" sz="2400" b="1" dirty="0"/>
              <a:t>PRIMER PLAZO: 10 DE NOVIEMBRE: 120 EUROS</a:t>
            </a:r>
          </a:p>
          <a:p>
            <a:pPr marL="803275" indent="-457200" algn="just">
              <a:buFont typeface="Wingdings" panose="05000000000000000000" pitchFamily="2" charset="2"/>
              <a:buChar char="ü"/>
            </a:pPr>
            <a:endParaRPr lang="es-ES" sz="2400" b="1" dirty="0"/>
          </a:p>
          <a:p>
            <a:pPr marL="803275" indent="-457200" algn="just">
              <a:buFont typeface="Wingdings" panose="05000000000000000000" pitchFamily="2" charset="2"/>
              <a:buChar char="ü"/>
            </a:pPr>
            <a:r>
              <a:rPr lang="es-ES" sz="2400" b="1" dirty="0"/>
              <a:t>SEGUNDO PLAZO: 20 DE DICIEMBRE: 120 EUROS</a:t>
            </a:r>
          </a:p>
          <a:p>
            <a:pPr marL="803275" indent="-457200" algn="just">
              <a:buFont typeface="Wingdings" panose="05000000000000000000" pitchFamily="2" charset="2"/>
              <a:buChar char="ü"/>
            </a:pPr>
            <a:endParaRPr lang="es-ES" sz="2400" b="1" dirty="0"/>
          </a:p>
          <a:p>
            <a:pPr marL="803275" indent="-457200" algn="just">
              <a:buFont typeface="Wingdings" panose="05000000000000000000" pitchFamily="2" charset="2"/>
              <a:buChar char="ü"/>
            </a:pPr>
            <a:r>
              <a:rPr lang="es-ES" sz="2400" b="1" dirty="0"/>
              <a:t>TERCER PLAZO: </a:t>
            </a:r>
            <a:r>
              <a:rPr lang="es-ES" sz="2400" b="1" u="sng" dirty="0"/>
              <a:t> 15 DE FEBRERO: 120 EUROS*</a:t>
            </a:r>
          </a:p>
          <a:p>
            <a:pPr marL="803275" indent="-457200" algn="just">
              <a:buFont typeface="Wingdings" panose="05000000000000000000" pitchFamily="2" charset="2"/>
              <a:buChar char="ü"/>
            </a:pPr>
            <a:endParaRPr lang="es-ES" sz="2400" b="1" u="sng" dirty="0"/>
          </a:p>
          <a:p>
            <a:pPr marL="803275" indent="-457200" algn="just"/>
            <a:r>
              <a:rPr lang="es-ES" sz="2400" b="1" dirty="0"/>
              <a:t>       *El importe exacto del tercer plazo se notificará cuando se conozcan todos los gastos reales que se van a producir (entradas de museos, excursiones, actividades, </a:t>
            </a:r>
            <a:r>
              <a:rPr lang="es-ES" sz="2400" b="1" dirty="0" err="1"/>
              <a:t>etc</a:t>
            </a:r>
            <a:r>
              <a:rPr lang="es-ES" sz="2400" b="1" dirty="0"/>
              <a:t> a realizar en España que no están cerradas)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-82058" y="791859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IES Ramón y Cajal</a:t>
            </a:r>
          </a:p>
          <a:p>
            <a:pPr algn="ctr"/>
            <a:r>
              <a:rPr lang="es-ES" sz="900" b="1" dirty="0"/>
              <a:t>( ALBACETE)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8112065" y="778179"/>
            <a:ext cx="1056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 err="1"/>
              <a:t>Lycée</a:t>
            </a:r>
            <a:r>
              <a:rPr lang="es-ES" sz="900" b="1" dirty="0"/>
              <a:t> </a:t>
            </a:r>
            <a:r>
              <a:rPr lang="es-ES" sz="900" b="1" dirty="0" err="1"/>
              <a:t>Malherbe</a:t>
            </a:r>
            <a:endParaRPr lang="es-ES" sz="900" b="1" dirty="0"/>
          </a:p>
          <a:p>
            <a:pPr algn="ctr"/>
            <a:r>
              <a:rPr lang="es-ES" sz="900" b="1" dirty="0"/>
              <a:t>(CAEN)</a:t>
            </a:r>
          </a:p>
        </p:txBody>
      </p:sp>
    </p:spTree>
    <p:extLst>
      <p:ext uri="{BB962C8B-B14F-4D97-AF65-F5344CB8AC3E}">
        <p14:creationId xmlns:p14="http://schemas.microsoft.com/office/powerpoint/2010/main" val="623799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9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69" y="15998"/>
            <a:ext cx="797074" cy="797074"/>
          </a:xfrm>
          <a:prstGeom prst="rect">
            <a:avLst/>
          </a:prstGeom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953" y="0"/>
            <a:ext cx="782525" cy="782525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1953784" y="130302"/>
            <a:ext cx="6074599" cy="461665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/>
              <a:t>PROGRAMA ÉCHANGE CURSO 2017-2018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2506807" y="791858"/>
            <a:ext cx="4968552" cy="461665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/>
              <a:t>DOCUMENTOS  IMPRESCINDABLES 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494006" y="1316758"/>
            <a:ext cx="8254458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200" b="1" u="sng" dirty="0"/>
              <a:t>ANTES DEL 15 DE NOVIEMBRE</a:t>
            </a:r>
            <a:r>
              <a:rPr lang="es-ES" sz="3200" b="1" dirty="0"/>
              <a:t>: </a:t>
            </a:r>
          </a:p>
          <a:p>
            <a:pPr algn="just"/>
            <a:endParaRPr lang="es-ES" sz="3200" b="1" dirty="0"/>
          </a:p>
          <a:p>
            <a:pPr marL="803275" indent="-457200" algn="just">
              <a:buFont typeface="Wingdings" panose="05000000000000000000" pitchFamily="2" charset="2"/>
              <a:buChar char="ü"/>
            </a:pPr>
            <a:r>
              <a:rPr lang="es-ES" sz="2400" b="1" dirty="0"/>
              <a:t>FOTOCOPIA DEL D.N.I. (AMBAS CARAS) que deberán entregar a su profesora de francés)</a:t>
            </a:r>
          </a:p>
          <a:p>
            <a:pPr algn="just"/>
            <a:r>
              <a:rPr lang="es-ES" sz="3200" b="1" u="sng" dirty="0">
                <a:solidFill>
                  <a:prstClr val="black"/>
                </a:solidFill>
              </a:rPr>
              <a:t>PARA PODER REALIZAR EL VIAJE:</a:t>
            </a:r>
          </a:p>
          <a:p>
            <a:pPr algn="just"/>
            <a:r>
              <a:rPr lang="es-ES" sz="2400" b="1" dirty="0">
                <a:solidFill>
                  <a:prstClr val="black"/>
                </a:solidFill>
              </a:rPr>
              <a:t>El alumno deberá llevar la siguiente documentación: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sz="2400" b="1" dirty="0">
                <a:solidFill>
                  <a:prstClr val="black"/>
                </a:solidFill>
              </a:rPr>
              <a:t>D.N.I en vigor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sz="2400" b="1" dirty="0">
                <a:solidFill>
                  <a:prstClr val="black"/>
                </a:solidFill>
              </a:rPr>
              <a:t>PASAPORTE en vigor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sz="2400" b="1" dirty="0">
                <a:solidFill>
                  <a:prstClr val="black"/>
                </a:solidFill>
              </a:rPr>
              <a:t>PERMISO DE SALIDA AL EXTRANJERO PARA MENORES DE EDAD (Se debe de solicitar en la Comisaría de la Policía Nacional)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sz="2400" b="1" dirty="0">
                <a:solidFill>
                  <a:prstClr val="black"/>
                </a:solidFill>
              </a:rPr>
              <a:t>TARJETA SANITARIA EUROPEA (Se debe de solicitar en Centros de Atención e Información de la Seguridad Social (CAISS) </a:t>
            </a:r>
            <a:r>
              <a:rPr lang="es-ES" sz="2400" b="1" dirty="0" err="1">
                <a:solidFill>
                  <a:prstClr val="black"/>
                </a:solidFill>
              </a:rPr>
              <a:t>Avda</a:t>
            </a:r>
            <a:r>
              <a:rPr lang="es-ES" sz="2400" b="1" dirty="0">
                <a:solidFill>
                  <a:prstClr val="black"/>
                </a:solidFill>
              </a:rPr>
              <a:t> de España , 27; o en MUFACE)</a:t>
            </a:r>
          </a:p>
          <a:p>
            <a:pPr algn="just"/>
            <a:endParaRPr lang="es-ES" sz="3200" b="1" u="sng" dirty="0">
              <a:solidFill>
                <a:prstClr val="black"/>
              </a:solidFill>
            </a:endParaRPr>
          </a:p>
          <a:p>
            <a:pPr marL="800100" indent="-342900" algn="just">
              <a:buFont typeface="Wingdings" panose="05000000000000000000" pitchFamily="2" charset="2"/>
              <a:buChar char="ü"/>
            </a:pPr>
            <a:endParaRPr lang="es-ES" sz="2400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-82058" y="791859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IES Ramón y Cajal</a:t>
            </a:r>
          </a:p>
          <a:p>
            <a:pPr algn="ctr"/>
            <a:r>
              <a:rPr lang="es-ES" sz="900" b="1" dirty="0"/>
              <a:t>( ALBACETE)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8112065" y="778179"/>
            <a:ext cx="1056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 err="1"/>
              <a:t>Lycée</a:t>
            </a:r>
            <a:r>
              <a:rPr lang="es-ES" sz="900" b="1" dirty="0"/>
              <a:t> </a:t>
            </a:r>
            <a:r>
              <a:rPr lang="es-ES" sz="900" b="1" dirty="0" err="1"/>
              <a:t>Malherbe</a:t>
            </a:r>
            <a:endParaRPr lang="es-ES" sz="900" b="1" dirty="0"/>
          </a:p>
          <a:p>
            <a:pPr algn="ctr"/>
            <a:r>
              <a:rPr lang="es-ES" sz="900" b="1" dirty="0"/>
              <a:t>(CAEN)</a:t>
            </a:r>
          </a:p>
        </p:txBody>
      </p:sp>
    </p:spTree>
    <p:extLst>
      <p:ext uri="{BB962C8B-B14F-4D97-AF65-F5344CB8AC3E}">
        <p14:creationId xmlns:p14="http://schemas.microsoft.com/office/powerpoint/2010/main" val="3831493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9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69" y="15998"/>
            <a:ext cx="797074" cy="797074"/>
          </a:xfrm>
          <a:prstGeom prst="rect">
            <a:avLst/>
          </a:prstGeom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953" y="0"/>
            <a:ext cx="782525" cy="782525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1953784" y="130302"/>
            <a:ext cx="6074599" cy="461665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/>
              <a:t>PROGRAMA ÉCHANGE CURSO 2017-2018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2506807" y="791858"/>
            <a:ext cx="4968552" cy="461665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/>
              <a:t>DOCUMENTOS  IMPRESCINDABLES 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494006" y="2060848"/>
            <a:ext cx="8254458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ES" sz="3200" b="1" u="sng" dirty="0"/>
          </a:p>
          <a:p>
            <a:pPr algn="just"/>
            <a:r>
              <a:rPr lang="es-ES" sz="3200" b="1" u="sng" dirty="0">
                <a:solidFill>
                  <a:prstClr val="black"/>
                </a:solidFill>
              </a:rPr>
              <a:t>SI EN EL MOMENTO DE INICIO DEL INTERCAMBIO, EL ALUMNO NO LLEVA ALGUNO DE LOS DOCUMENTOS ANTERIORES NO PARTICIPARÁ EN EL INTERCAMBIO </a:t>
            </a:r>
          </a:p>
          <a:p>
            <a:pPr marL="800100" indent="-342900" algn="just">
              <a:buFont typeface="Wingdings" panose="05000000000000000000" pitchFamily="2" charset="2"/>
              <a:buChar char="ü"/>
            </a:pPr>
            <a:endParaRPr lang="es-ES" sz="2400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-82058" y="791859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IES Ramón y Cajal</a:t>
            </a:r>
          </a:p>
          <a:p>
            <a:pPr algn="ctr"/>
            <a:r>
              <a:rPr lang="es-ES" sz="900" b="1" dirty="0"/>
              <a:t>( ALBACETE)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8112065" y="778179"/>
            <a:ext cx="1056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 err="1"/>
              <a:t>Lycée</a:t>
            </a:r>
            <a:r>
              <a:rPr lang="es-ES" sz="900" b="1" dirty="0"/>
              <a:t> </a:t>
            </a:r>
            <a:r>
              <a:rPr lang="es-ES" sz="900" b="1" dirty="0" err="1"/>
              <a:t>Malherbe</a:t>
            </a:r>
            <a:endParaRPr lang="es-ES" sz="900" b="1" dirty="0"/>
          </a:p>
          <a:p>
            <a:pPr algn="ctr"/>
            <a:r>
              <a:rPr lang="es-ES" sz="900" b="1" dirty="0"/>
              <a:t>(CAEN)</a:t>
            </a:r>
          </a:p>
        </p:txBody>
      </p:sp>
    </p:spTree>
    <p:extLst>
      <p:ext uri="{BB962C8B-B14F-4D97-AF65-F5344CB8AC3E}">
        <p14:creationId xmlns:p14="http://schemas.microsoft.com/office/powerpoint/2010/main" val="4667610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9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69" y="15998"/>
            <a:ext cx="797074" cy="797074"/>
          </a:xfrm>
          <a:prstGeom prst="rect">
            <a:avLst/>
          </a:prstGeom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953" y="0"/>
            <a:ext cx="782525" cy="782525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1953784" y="130302"/>
            <a:ext cx="6074599" cy="461665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/>
              <a:t>PROGRAMA ÉCHANGE </a:t>
            </a:r>
            <a:r>
              <a:rPr lang="es-ES" sz="2400" b="1"/>
              <a:t>CURSO 2017-2018</a:t>
            </a:r>
            <a:endParaRPr lang="es-ES" sz="2400" b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405795" y="2420888"/>
            <a:ext cx="8254458" cy="193899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marL="457200" algn="ctr"/>
            <a:r>
              <a:rPr lang="es-ES" sz="6000" b="1" dirty="0"/>
              <a:t>MUCHAS GRACIAS  Y FELIZ EXPERIENCIA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-82058" y="791859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IES Ramón y Cajal</a:t>
            </a:r>
          </a:p>
          <a:p>
            <a:pPr algn="ctr"/>
            <a:r>
              <a:rPr lang="es-ES" sz="900" b="1" dirty="0"/>
              <a:t>( ALBACETE)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8112065" y="778179"/>
            <a:ext cx="1056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 err="1"/>
              <a:t>Lycée</a:t>
            </a:r>
            <a:r>
              <a:rPr lang="es-ES" sz="900" b="1" dirty="0"/>
              <a:t> </a:t>
            </a:r>
            <a:r>
              <a:rPr lang="es-ES" sz="900" b="1" dirty="0" err="1"/>
              <a:t>Malherbe</a:t>
            </a:r>
            <a:endParaRPr lang="es-ES" sz="900" b="1" dirty="0"/>
          </a:p>
          <a:p>
            <a:pPr algn="ctr"/>
            <a:r>
              <a:rPr lang="es-ES" sz="900" b="1" dirty="0"/>
              <a:t>(CAEN)</a:t>
            </a:r>
          </a:p>
        </p:txBody>
      </p:sp>
    </p:spTree>
    <p:extLst>
      <p:ext uri="{BB962C8B-B14F-4D97-AF65-F5344CB8AC3E}">
        <p14:creationId xmlns:p14="http://schemas.microsoft.com/office/powerpoint/2010/main" val="2411123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307900" y="614887"/>
            <a:ext cx="6528200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3200" b="1" dirty="0"/>
              <a:t>OBJETIVO DE  UN INTERCAMBIO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719572" y="2564904"/>
            <a:ext cx="770485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200" dirty="0"/>
              <a:t>Se trata de un actividad que tiene  como principal objetivo fomentar las relaciones entre alumnos de dos países y posibilitar el acercamiento de culturas vecinas con el fin de potenciar el interés de los alumnos por las lenguas extranjeras ya que hoy es fundamental hablar más de un idioma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-82058" y="791859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IES Ramón y Cajal</a:t>
            </a:r>
          </a:p>
          <a:p>
            <a:pPr algn="ctr"/>
            <a:r>
              <a:rPr lang="es-ES" sz="900" b="1" dirty="0"/>
              <a:t>( ALBACETE)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8112065" y="778179"/>
            <a:ext cx="1056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 err="1"/>
              <a:t>Lycée</a:t>
            </a:r>
            <a:r>
              <a:rPr lang="es-ES" sz="900" b="1" dirty="0"/>
              <a:t> </a:t>
            </a:r>
            <a:r>
              <a:rPr lang="es-ES" sz="900" b="1" dirty="0" err="1"/>
              <a:t>Malherbe</a:t>
            </a:r>
            <a:endParaRPr lang="es-ES" sz="900" b="1" dirty="0"/>
          </a:p>
          <a:p>
            <a:pPr algn="ctr"/>
            <a:r>
              <a:rPr lang="es-ES" sz="900" b="1" dirty="0"/>
              <a:t>(CAEN)</a:t>
            </a:r>
          </a:p>
        </p:txBody>
      </p:sp>
      <p:pic>
        <p:nvPicPr>
          <p:cNvPr id="15" name="1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69" y="15998"/>
            <a:ext cx="797074" cy="797074"/>
          </a:xfrm>
          <a:prstGeom prst="rect">
            <a:avLst/>
          </a:prstGeom>
        </p:spPr>
      </p:pic>
      <p:pic>
        <p:nvPicPr>
          <p:cNvPr id="16" name="15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953" y="0"/>
            <a:ext cx="782525" cy="78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625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9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69" y="15998"/>
            <a:ext cx="797074" cy="797074"/>
          </a:xfrm>
          <a:prstGeom prst="rect">
            <a:avLst/>
          </a:prstGeom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953" y="0"/>
            <a:ext cx="782525" cy="782525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1953785" y="130302"/>
            <a:ext cx="5328592" cy="954107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800" b="1" dirty="0"/>
              <a:t>PROGRAMA ÉCHANGE CURSO 2017-2018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706787" y="1340768"/>
            <a:ext cx="77048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3200" dirty="0"/>
              <a:t>El Intercambio se realizará con el </a:t>
            </a:r>
            <a:r>
              <a:rPr lang="es-ES" sz="3200" dirty="0" err="1"/>
              <a:t>Lycée</a:t>
            </a:r>
            <a:r>
              <a:rPr lang="es-ES" sz="3200" dirty="0"/>
              <a:t> “MALHERBE” de la ciudad de CAEN, capital de la región de NORMANDÍA</a:t>
            </a: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06" y="2934847"/>
            <a:ext cx="3054474" cy="3474720"/>
          </a:xfrm>
          <a:prstGeom prst="rect">
            <a:avLst/>
          </a:prstGeom>
        </p:spPr>
      </p:pic>
      <p:sp>
        <p:nvSpPr>
          <p:cNvPr id="13" name="12 CuadroTexto"/>
          <p:cNvSpPr txBox="1"/>
          <p:nvPr/>
        </p:nvSpPr>
        <p:spPr>
          <a:xfrm>
            <a:off x="4067944" y="3284984"/>
            <a:ext cx="41810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/>
              <a:t>CAEN es una ciudad con 110.000 habitantes, que cuenta con un amplio patrimonio histórico que abarca desde la época Romana hasta la actualidad</a:t>
            </a:r>
          </a:p>
        </p:txBody>
      </p:sp>
      <p:sp>
        <p:nvSpPr>
          <p:cNvPr id="17" name="16 CuadroTexto"/>
          <p:cNvSpPr txBox="1"/>
          <p:nvPr/>
        </p:nvSpPr>
        <p:spPr>
          <a:xfrm>
            <a:off x="-82058" y="791859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IES Ramón y Cajal</a:t>
            </a:r>
          </a:p>
          <a:p>
            <a:pPr algn="ctr"/>
            <a:r>
              <a:rPr lang="es-ES" sz="900" b="1" dirty="0"/>
              <a:t>( ALBACETE)</a:t>
            </a:r>
          </a:p>
        </p:txBody>
      </p:sp>
      <p:sp>
        <p:nvSpPr>
          <p:cNvPr id="18" name="17 CuadroTexto"/>
          <p:cNvSpPr txBox="1"/>
          <p:nvPr/>
        </p:nvSpPr>
        <p:spPr>
          <a:xfrm>
            <a:off x="8112065" y="778179"/>
            <a:ext cx="1056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 err="1"/>
              <a:t>Lycée</a:t>
            </a:r>
            <a:r>
              <a:rPr lang="es-ES" sz="900" b="1" dirty="0"/>
              <a:t> </a:t>
            </a:r>
            <a:r>
              <a:rPr lang="es-ES" sz="900" b="1" dirty="0" err="1"/>
              <a:t>Malherbe</a:t>
            </a:r>
            <a:endParaRPr lang="es-ES" sz="900" b="1" dirty="0"/>
          </a:p>
          <a:p>
            <a:pPr algn="ctr"/>
            <a:r>
              <a:rPr lang="es-ES" sz="900" b="1" dirty="0"/>
              <a:t>(CAEN)</a:t>
            </a:r>
          </a:p>
        </p:txBody>
      </p:sp>
    </p:spTree>
    <p:extLst>
      <p:ext uri="{BB962C8B-B14F-4D97-AF65-F5344CB8AC3E}">
        <p14:creationId xmlns:p14="http://schemas.microsoft.com/office/powerpoint/2010/main" val="2755210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9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69" y="15998"/>
            <a:ext cx="797074" cy="797074"/>
          </a:xfrm>
          <a:prstGeom prst="rect">
            <a:avLst/>
          </a:prstGeom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953" y="0"/>
            <a:ext cx="782525" cy="782525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2013802" y="160429"/>
            <a:ext cx="6074599" cy="461665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/>
              <a:t>PROGRAMA ÉCHANGE CURSO 2017-2018</a:t>
            </a: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70" y="1147511"/>
            <a:ext cx="5514203" cy="2467967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867008" y="3613121"/>
            <a:ext cx="4124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AYUNTAMIENTO</a:t>
            </a:r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4218539"/>
            <a:ext cx="5429772" cy="2391944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4599819" y="3970240"/>
            <a:ext cx="4040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ABADÍA DE LAS DAMAS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-82058" y="791859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IES Ramón y Cajal</a:t>
            </a:r>
          </a:p>
          <a:p>
            <a:pPr algn="ctr"/>
            <a:r>
              <a:rPr lang="es-ES" sz="900" b="1" dirty="0"/>
              <a:t>( ALBACETE)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8112065" y="778179"/>
            <a:ext cx="1056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 err="1"/>
              <a:t>Lycée</a:t>
            </a:r>
            <a:r>
              <a:rPr lang="es-ES" sz="900" b="1" dirty="0"/>
              <a:t> </a:t>
            </a:r>
            <a:r>
              <a:rPr lang="es-ES" sz="900" b="1" dirty="0" err="1"/>
              <a:t>Malherbe</a:t>
            </a:r>
            <a:endParaRPr lang="es-ES" sz="900" b="1" dirty="0"/>
          </a:p>
          <a:p>
            <a:pPr algn="ctr"/>
            <a:r>
              <a:rPr lang="es-ES" sz="900" b="1" dirty="0"/>
              <a:t>(CAEN)</a:t>
            </a:r>
          </a:p>
        </p:txBody>
      </p:sp>
    </p:spTree>
    <p:extLst>
      <p:ext uri="{BB962C8B-B14F-4D97-AF65-F5344CB8AC3E}">
        <p14:creationId xmlns:p14="http://schemas.microsoft.com/office/powerpoint/2010/main" val="2214828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9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69" y="15998"/>
            <a:ext cx="797074" cy="797074"/>
          </a:xfrm>
          <a:prstGeom prst="rect">
            <a:avLst/>
          </a:prstGeom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953" y="0"/>
            <a:ext cx="782525" cy="782525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1907704" y="160429"/>
            <a:ext cx="6074599" cy="461665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/>
              <a:t>PROGRAMA ÉCHANGE CURSO 2017-2018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1041673" y="991665"/>
            <a:ext cx="7272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/>
              <a:t>El Centro escolar con el que se realiza el intercambio es el </a:t>
            </a:r>
            <a:r>
              <a:rPr lang="es-ES" sz="2400" b="1" dirty="0" err="1"/>
              <a:t>Lycée</a:t>
            </a:r>
            <a:r>
              <a:rPr lang="es-ES" sz="2400" b="1" dirty="0"/>
              <a:t> </a:t>
            </a:r>
            <a:r>
              <a:rPr lang="es-ES" sz="2400" b="1" dirty="0" err="1"/>
              <a:t>Malherbe</a:t>
            </a:r>
            <a:r>
              <a:rPr lang="es-ES" sz="2400" b="1" dirty="0"/>
              <a:t>:</a:t>
            </a: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273" y="2492896"/>
            <a:ext cx="6120680" cy="3439822"/>
          </a:xfrm>
          <a:prstGeom prst="rect">
            <a:avLst/>
          </a:prstGeom>
        </p:spPr>
      </p:pic>
      <p:sp>
        <p:nvSpPr>
          <p:cNvPr id="12" name="11 CuadroTexto"/>
          <p:cNvSpPr txBox="1"/>
          <p:nvPr/>
        </p:nvSpPr>
        <p:spPr>
          <a:xfrm>
            <a:off x="-82058" y="791859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IES Ramón y Cajal</a:t>
            </a:r>
          </a:p>
          <a:p>
            <a:pPr algn="ctr"/>
            <a:r>
              <a:rPr lang="es-ES" sz="900" b="1" dirty="0"/>
              <a:t>( ALBACETE)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8112065" y="778179"/>
            <a:ext cx="1056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 err="1"/>
              <a:t>Lycée</a:t>
            </a:r>
            <a:r>
              <a:rPr lang="es-ES" sz="900" b="1" dirty="0"/>
              <a:t> </a:t>
            </a:r>
            <a:r>
              <a:rPr lang="es-ES" sz="900" b="1" dirty="0" err="1"/>
              <a:t>Malherbe</a:t>
            </a:r>
            <a:endParaRPr lang="es-ES" sz="900" b="1" dirty="0"/>
          </a:p>
          <a:p>
            <a:pPr algn="ctr"/>
            <a:r>
              <a:rPr lang="es-ES" sz="900" b="1" dirty="0"/>
              <a:t>(CAEN)</a:t>
            </a:r>
          </a:p>
        </p:txBody>
      </p:sp>
    </p:spTree>
    <p:extLst>
      <p:ext uri="{BB962C8B-B14F-4D97-AF65-F5344CB8AC3E}">
        <p14:creationId xmlns:p14="http://schemas.microsoft.com/office/powerpoint/2010/main" val="2214828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9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69" y="15998"/>
            <a:ext cx="797074" cy="797074"/>
          </a:xfrm>
          <a:prstGeom prst="rect">
            <a:avLst/>
          </a:prstGeom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953" y="0"/>
            <a:ext cx="782525" cy="782525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1953784" y="130302"/>
            <a:ext cx="6074599" cy="461665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/>
              <a:t>PROGRAMA ÉCHANGE CURSO 2017-2018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3275856" y="775808"/>
            <a:ext cx="2925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 err="1"/>
              <a:t>Lycée</a:t>
            </a:r>
            <a:r>
              <a:rPr lang="es-ES" sz="2400" b="1" dirty="0"/>
              <a:t> </a:t>
            </a:r>
            <a:r>
              <a:rPr lang="es-ES" sz="2400" b="1" dirty="0" err="1"/>
              <a:t>Malherbe</a:t>
            </a:r>
            <a:r>
              <a:rPr lang="es-ES" sz="2400" b="1" dirty="0"/>
              <a:t>:</a:t>
            </a: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69" y="1243084"/>
            <a:ext cx="5360144" cy="2545956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880256"/>
            <a:ext cx="5148064" cy="2895244"/>
          </a:xfrm>
          <a:prstGeom prst="rect">
            <a:avLst/>
          </a:prstGeom>
        </p:spPr>
      </p:pic>
      <p:sp>
        <p:nvSpPr>
          <p:cNvPr id="12" name="11 CuadroTexto"/>
          <p:cNvSpPr txBox="1"/>
          <p:nvPr/>
        </p:nvSpPr>
        <p:spPr>
          <a:xfrm>
            <a:off x="-82058" y="791859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IES Ramón y Cajal</a:t>
            </a:r>
          </a:p>
          <a:p>
            <a:pPr algn="ctr"/>
            <a:r>
              <a:rPr lang="es-ES" sz="900" b="1" dirty="0"/>
              <a:t>( ALBACETE)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8112065" y="778179"/>
            <a:ext cx="1056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 err="1"/>
              <a:t>Lycée</a:t>
            </a:r>
            <a:r>
              <a:rPr lang="es-ES" sz="900" b="1" dirty="0"/>
              <a:t> </a:t>
            </a:r>
            <a:r>
              <a:rPr lang="es-ES" sz="900" b="1" dirty="0" err="1"/>
              <a:t>Malherbe</a:t>
            </a:r>
            <a:endParaRPr lang="es-ES" sz="900" b="1" dirty="0"/>
          </a:p>
          <a:p>
            <a:pPr algn="ctr"/>
            <a:r>
              <a:rPr lang="es-ES" sz="900" b="1" dirty="0"/>
              <a:t>(CAEN)</a:t>
            </a:r>
          </a:p>
        </p:txBody>
      </p:sp>
    </p:spTree>
    <p:extLst>
      <p:ext uri="{BB962C8B-B14F-4D97-AF65-F5344CB8AC3E}">
        <p14:creationId xmlns:p14="http://schemas.microsoft.com/office/powerpoint/2010/main" val="2698248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9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69" y="15998"/>
            <a:ext cx="797074" cy="797074"/>
          </a:xfrm>
          <a:prstGeom prst="rect">
            <a:avLst/>
          </a:prstGeom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065" y="0"/>
            <a:ext cx="782525" cy="782525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565204" y="1772816"/>
            <a:ext cx="770485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3200" dirty="0"/>
              <a:t>Los alumnos estarán durante el tiempo que dura el intercambio alojados en casa de la familia de su “</a:t>
            </a:r>
            <a:r>
              <a:rPr lang="es-ES" sz="3200" dirty="0" err="1"/>
              <a:t>correspondant</a:t>
            </a:r>
            <a:r>
              <a:rPr lang="es-ES" sz="3200" dirty="0"/>
              <a:t>” (alumno francés que realiza el intercambio con su hijo) </a:t>
            </a:r>
          </a:p>
          <a:p>
            <a:pPr algn="just"/>
            <a:endParaRPr lang="es-ES" sz="32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3200" dirty="0"/>
              <a:t>Los padres franceses también se encargan en todo este periodo de su manutención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1773936" y="46342"/>
            <a:ext cx="6074599" cy="461665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/>
              <a:t>PROGRAMA ÉCHANGE CURSO 2017-2018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2555776" y="1003153"/>
            <a:ext cx="4176464" cy="461665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/>
              <a:t>¿EN QUÉ CONSISTE?  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-82058" y="791859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IES Ramón y Cajal</a:t>
            </a:r>
          </a:p>
          <a:p>
            <a:pPr algn="ctr"/>
            <a:r>
              <a:rPr lang="es-ES" sz="900" b="1" dirty="0"/>
              <a:t>( ALBACETE)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8112065" y="778179"/>
            <a:ext cx="1056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 err="1"/>
              <a:t>Lycée</a:t>
            </a:r>
            <a:r>
              <a:rPr lang="es-ES" sz="900" b="1" dirty="0"/>
              <a:t> </a:t>
            </a:r>
            <a:r>
              <a:rPr lang="es-ES" sz="900" b="1" dirty="0" err="1"/>
              <a:t>Malherbe</a:t>
            </a:r>
            <a:endParaRPr lang="es-ES" sz="900" b="1" dirty="0"/>
          </a:p>
          <a:p>
            <a:pPr algn="ctr"/>
            <a:r>
              <a:rPr lang="es-ES" sz="900" b="1" dirty="0"/>
              <a:t>(CAEN)</a:t>
            </a:r>
          </a:p>
        </p:txBody>
      </p:sp>
    </p:spTree>
    <p:extLst>
      <p:ext uri="{BB962C8B-B14F-4D97-AF65-F5344CB8AC3E}">
        <p14:creationId xmlns:p14="http://schemas.microsoft.com/office/powerpoint/2010/main" val="3278783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9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69" y="15998"/>
            <a:ext cx="797074" cy="797074"/>
          </a:xfrm>
          <a:prstGeom prst="rect">
            <a:avLst/>
          </a:prstGeom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953" y="0"/>
            <a:ext cx="782525" cy="782525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565204" y="1772816"/>
            <a:ext cx="770485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3200" dirty="0"/>
              <a:t>Durante los días lectivos, se realizarán diversas actividades ( asistencia al </a:t>
            </a:r>
            <a:r>
              <a:rPr lang="es-ES" sz="3200" dirty="0" err="1"/>
              <a:t>Lycée</a:t>
            </a:r>
            <a:r>
              <a:rPr lang="es-ES" sz="3200" dirty="0"/>
              <a:t>, excursiones, visitas a monumentos y lugares de interés de la ciudad, </a:t>
            </a:r>
            <a:r>
              <a:rPr lang="es-ES" sz="3200" dirty="0" err="1"/>
              <a:t>etc</a:t>
            </a:r>
            <a:r>
              <a:rPr lang="es-ES" sz="3200" dirty="0"/>
              <a:t>)*</a:t>
            </a:r>
          </a:p>
          <a:p>
            <a:pPr algn="just"/>
            <a:endParaRPr lang="es-ES" sz="32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3200" dirty="0"/>
              <a:t>En el fin de semana, los alumnos convivirán plenamente con sus respectivas familias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565204" y="6237312"/>
            <a:ext cx="84662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b="1" dirty="0"/>
              <a:t>* Próximamente se les remitirá la información detallada de las actividades concretas que se van a    llevar a cabo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1953784" y="130302"/>
            <a:ext cx="6074599" cy="461665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/>
              <a:t>PROGRAMA ÉCHANGE CURSO 2017-2018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2555776" y="1003153"/>
            <a:ext cx="4176464" cy="461665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/>
              <a:t>¿EN QUÉ CONSISTE?  </a:t>
            </a:r>
          </a:p>
        </p:txBody>
      </p:sp>
      <p:sp>
        <p:nvSpPr>
          <p:cNvPr id="15" name="14 CuadroTexto"/>
          <p:cNvSpPr txBox="1"/>
          <p:nvPr/>
        </p:nvSpPr>
        <p:spPr>
          <a:xfrm>
            <a:off x="-82058" y="791859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IES Ramón y Cajal</a:t>
            </a:r>
          </a:p>
          <a:p>
            <a:pPr algn="ctr"/>
            <a:r>
              <a:rPr lang="es-ES" sz="900" b="1" dirty="0"/>
              <a:t>( ALBACETE)</a:t>
            </a:r>
          </a:p>
        </p:txBody>
      </p:sp>
      <p:sp>
        <p:nvSpPr>
          <p:cNvPr id="16" name="15 CuadroTexto"/>
          <p:cNvSpPr txBox="1"/>
          <p:nvPr/>
        </p:nvSpPr>
        <p:spPr>
          <a:xfrm>
            <a:off x="8112065" y="778179"/>
            <a:ext cx="1056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 err="1"/>
              <a:t>Lycée</a:t>
            </a:r>
            <a:r>
              <a:rPr lang="es-ES" sz="900" b="1" dirty="0"/>
              <a:t> </a:t>
            </a:r>
            <a:r>
              <a:rPr lang="es-ES" sz="900" b="1" dirty="0" err="1"/>
              <a:t>Malherbe</a:t>
            </a:r>
            <a:endParaRPr lang="es-ES" sz="900" b="1" dirty="0"/>
          </a:p>
          <a:p>
            <a:pPr algn="ctr"/>
            <a:r>
              <a:rPr lang="es-ES" sz="900" b="1" dirty="0"/>
              <a:t>(CAEN)</a:t>
            </a:r>
          </a:p>
        </p:txBody>
      </p:sp>
    </p:spTree>
    <p:extLst>
      <p:ext uri="{BB962C8B-B14F-4D97-AF65-F5344CB8AC3E}">
        <p14:creationId xmlns:p14="http://schemas.microsoft.com/office/powerpoint/2010/main" val="3200156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9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69" y="15998"/>
            <a:ext cx="797074" cy="797074"/>
          </a:xfrm>
          <a:prstGeom prst="rect">
            <a:avLst/>
          </a:prstGeom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953" y="0"/>
            <a:ext cx="782525" cy="782525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1953784" y="130302"/>
            <a:ext cx="6074599" cy="461665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/>
              <a:t>PROGRAMA ÉCHANGE CURSO 2017-2018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2555776" y="1003153"/>
            <a:ext cx="4176464" cy="461665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/>
              <a:t>PARTICIPANTES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516779" y="1628800"/>
            <a:ext cx="825445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400" dirty="0"/>
              <a:t>La actividad se va a llevar a cabo con 58 alumnos y 4 profesores de ambos países</a:t>
            </a:r>
          </a:p>
          <a:p>
            <a:pPr algn="just"/>
            <a:endParaRPr lang="es-ES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400" dirty="0"/>
              <a:t>29 alumnos españoles, de 1º de Bachillerato y  de 4º de E.S.O., que cursan Francés como segunda lengua extranjera </a:t>
            </a:r>
          </a:p>
          <a:p>
            <a:pPr algn="just"/>
            <a:endParaRPr lang="es-ES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400" dirty="0"/>
              <a:t>Las profesores españoles acompañantes son:</a:t>
            </a:r>
          </a:p>
          <a:p>
            <a:pPr marL="1257300" indent="-342900" algn="just">
              <a:buFont typeface="Wingdings" panose="05000000000000000000" pitchFamily="2" charset="2"/>
              <a:buChar char="ü"/>
            </a:pPr>
            <a:r>
              <a:rPr lang="es-ES" sz="2400" dirty="0"/>
              <a:t>Eugenia </a:t>
            </a:r>
            <a:r>
              <a:rPr lang="es-ES" sz="2400" dirty="0" err="1"/>
              <a:t>Quereda</a:t>
            </a:r>
            <a:r>
              <a:rPr lang="es-ES" sz="2400" dirty="0"/>
              <a:t> Belmonte(Departamento de Francés)</a:t>
            </a:r>
          </a:p>
          <a:p>
            <a:pPr marL="1257300" indent="-342900" algn="just">
              <a:buFont typeface="Wingdings" panose="05000000000000000000" pitchFamily="2" charset="2"/>
              <a:buChar char="ü"/>
            </a:pPr>
            <a:r>
              <a:rPr lang="es-ES" sz="2400" dirty="0"/>
              <a:t>Concepción Romero García (Departamento de Francés)</a:t>
            </a:r>
          </a:p>
          <a:p>
            <a:pPr marL="1371600" lvl="1" algn="just"/>
            <a:endParaRPr lang="es-ES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" sz="24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-82058" y="791859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IES Ramón y Cajal</a:t>
            </a:r>
          </a:p>
          <a:p>
            <a:pPr algn="ctr"/>
            <a:r>
              <a:rPr lang="es-ES" sz="900" b="1" dirty="0"/>
              <a:t>( ALBACETE)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8112065" y="778179"/>
            <a:ext cx="1056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 err="1"/>
              <a:t>Lycée</a:t>
            </a:r>
            <a:r>
              <a:rPr lang="es-ES" sz="900" b="1" dirty="0"/>
              <a:t> </a:t>
            </a:r>
            <a:r>
              <a:rPr lang="es-ES" sz="900" b="1" dirty="0" err="1"/>
              <a:t>Malherbe</a:t>
            </a:r>
            <a:endParaRPr lang="es-ES" sz="900" b="1" dirty="0"/>
          </a:p>
          <a:p>
            <a:pPr algn="ctr"/>
            <a:r>
              <a:rPr lang="es-ES" sz="900" b="1" dirty="0"/>
              <a:t>(CAEN)</a:t>
            </a:r>
          </a:p>
        </p:txBody>
      </p:sp>
    </p:spTree>
    <p:extLst>
      <p:ext uri="{BB962C8B-B14F-4D97-AF65-F5344CB8AC3E}">
        <p14:creationId xmlns:p14="http://schemas.microsoft.com/office/powerpoint/2010/main" val="2214828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Alta costura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252</TotalTime>
  <Words>911</Words>
  <Application>Microsoft Office PowerPoint</Application>
  <PresentationFormat>Presentación en pantalla (4:3)</PresentationFormat>
  <Paragraphs>141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9" baseType="lpstr">
      <vt:lpstr>Arial</vt:lpstr>
      <vt:lpstr>Calibri</vt:lpstr>
      <vt:lpstr>Wingdings</vt:lpstr>
      <vt:lpstr>Tema de Office</vt:lpstr>
      <vt:lpstr>INTERCAMBIO ESCOLAR  IES Ramón y Cajal – Lycée Malherbe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Universidad de Castilla-La Mancha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CONCHI ROMERO</dc:creator>
  <cp:lastModifiedBy>Conchi Romero</cp:lastModifiedBy>
  <cp:revision>34</cp:revision>
  <dcterms:created xsi:type="dcterms:W3CDTF">2015-10-25T17:11:49Z</dcterms:created>
  <dcterms:modified xsi:type="dcterms:W3CDTF">2017-10-31T07:39:15Z</dcterms:modified>
</cp:coreProperties>
</file>